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lear Sans" charset="1" panose="020B0503030202020304"/>
      <p:regular r:id="rId14"/>
    </p:embeddedFont>
    <p:embeddedFont>
      <p:font typeface="Clear Sans Bold" charset="1" panose="020B0803030202020304"/>
      <p:regular r:id="rId15"/>
    </p:embeddedFont>
    <p:embeddedFont>
      <p:font typeface="Clear Sans Italics" charset="1" panose="020B0503030202090304"/>
      <p:regular r:id="rId16"/>
    </p:embeddedFont>
    <p:embeddedFont>
      <p:font typeface="Clear Sans Bold Italics" charset="1" panose="020B0803030202090304"/>
      <p:regular r:id="rId17"/>
    </p:embeddedFont>
    <p:embeddedFont>
      <p:font typeface="Clear Sans Thin" charset="1" panose="020B0203030202020304"/>
      <p:regular r:id="rId18"/>
    </p:embeddedFont>
    <p:embeddedFont>
      <p:font typeface="Clear Sans Light" charset="1" panose="020B0303030202020304"/>
      <p:regular r:id="rId19"/>
    </p:embeddedFont>
    <p:embeddedFont>
      <p:font typeface="Clear Sans Medium" charset="1" panose="020B0603030202020304"/>
      <p:regular r:id="rId20"/>
    </p:embeddedFont>
    <p:embeddedFont>
      <p:font typeface="Clear Sans Medium Italics" charset="1" panose="020B06030302020903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62fAV4C4.mp4" Type="http://schemas.microsoft.com/office/2007/relationships/media"/><Relationship Id="rId11" Target="../media/VAF62SqZ7Ws.mp4" Type="http://schemas.openxmlformats.org/officeDocument/2006/relationships/video"/><Relationship Id="rId12" Target="../media/VAF62SqZ7Ws.mp4" Type="http://schemas.microsoft.com/office/2007/relationships/media"/><Relationship Id="rId13" Target="../media/VAF62Y-piJA.mp4" Type="http://schemas.openxmlformats.org/officeDocument/2006/relationships/video"/><Relationship Id="rId14" Target="../media/VAF62Y-piJA.mp4" Type="http://schemas.microsoft.com/office/2007/relationships/media"/><Relationship Id="rId2" Target="../media/image9.jpeg" Type="http://schemas.openxmlformats.org/officeDocument/2006/relationships/image"/><Relationship Id="rId3" Target="../media/VAF62JKIgJE.mp4" Type="http://schemas.openxmlformats.org/officeDocument/2006/relationships/video"/><Relationship Id="rId4" Target="../media/VAF62JKIgJE.mp4" Type="http://schemas.microsoft.com/office/2007/relationships/media"/><Relationship Id="rId5" Target="../media/VAF62GbcZJQ.mp4" Type="http://schemas.openxmlformats.org/officeDocument/2006/relationships/video"/><Relationship Id="rId6" Target="../media/VAF62GbcZJQ.mp4" Type="http://schemas.microsoft.com/office/2007/relationships/media"/><Relationship Id="rId7" Target="../media/VAF62MoKfNQ.mp4" Type="http://schemas.openxmlformats.org/officeDocument/2006/relationships/video"/><Relationship Id="rId8" Target="../media/VAF62MoKfNQ.mp4" Type="http://schemas.microsoft.com/office/2007/relationships/media"/><Relationship Id="rId9" Target="../media/VAF62fAV4C4.mp4" Type="http://schemas.openxmlformats.org/officeDocument/2006/relationships/video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220983" y="99060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6193613" y="203723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-1047750" y="-10668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6460" y="3067315"/>
            <a:ext cx="15163158" cy="251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000000"/>
                </a:solidFill>
                <a:latin typeface="Anonymous Pro Bold"/>
              </a:rPr>
              <a:t>STYLE TRANSFER OF AUDIO EFFECTS WITH DIFFERENTIABLE SIGNAL 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2919" y="6783727"/>
            <a:ext cx="124902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lear Sans Light"/>
              </a:rPr>
              <a:t>Marcos .v, Enzo .L, Enzo, Gustavo .C, Pedro .M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15716337" y="756195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9521" y="3168015"/>
            <a:ext cx="6044226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464">
                <a:solidFill>
                  <a:srgbClr val="000000"/>
                </a:solidFill>
                <a:latin typeface="Anonymous Pro Bold"/>
              </a:rPr>
              <a:t>TÓPICOS DE ABORDAGEM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28136" y="2326137"/>
            <a:ext cx="8000343" cy="607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Introdução ao trabalho</a:t>
            </a:r>
          </a:p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Dados</a:t>
            </a:r>
          </a:p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Pré-processamento</a:t>
            </a:r>
          </a:p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Arquitetura do modelo</a:t>
            </a:r>
          </a:p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treinamento</a:t>
            </a:r>
          </a:p>
          <a:p>
            <a:pPr marL="874395" indent="-437197" lvl="1">
              <a:lnSpc>
                <a:spcPts val="8100"/>
              </a:lnSpc>
              <a:buFont typeface="Arial"/>
              <a:buChar char="•"/>
            </a:pPr>
            <a:r>
              <a:rPr lang="en-US" sz="4050">
                <a:solidFill>
                  <a:srgbClr val="000000"/>
                </a:solidFill>
                <a:latin typeface="Clear Sans Thin"/>
              </a:rPr>
              <a:t>Resultados 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4972522" y="3239142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7587" y="9258300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66800" y="1009650"/>
            <a:ext cx="120383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17937" y="2056287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0" y="238168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Transferencia de estilo e efeitos sonoros de musivas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20200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36987" y="8164038"/>
            <a:ext cx="213137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688135" y="1459204"/>
            <a:ext cx="7134579" cy="7368593"/>
            <a:chOff x="0" y="0"/>
            <a:chExt cx="6350000" cy="65582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18906" t="0" r="-1890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BF6F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65386"/>
            <a:ext cx="9417822" cy="358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Usamos entradas de audio no format .wav com duração de até 15 segundos.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Os audios foram retirados da plataforma epidemicsound.com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Usamos uma amostra de 12 audios no total.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0206"/>
            <a:ext cx="36141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Dados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6205" y="377070"/>
            <a:ext cx="3346190" cy="3346190"/>
          </a:xfrm>
          <a:custGeom>
            <a:avLst/>
            <a:gdLst/>
            <a:ahLst/>
            <a:cxnLst/>
            <a:rect r="r" b="b" t="t" l="l"/>
            <a:pathLst>
              <a:path h="3346190" w="3346190">
                <a:moveTo>
                  <a:pt x="0" y="0"/>
                </a:moveTo>
                <a:lnTo>
                  <a:pt x="3346190" y="0"/>
                </a:lnTo>
                <a:lnTo>
                  <a:pt x="3346190" y="3346190"/>
                </a:lnTo>
                <a:lnTo>
                  <a:pt x="0" y="334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124721" y="1459204"/>
            <a:ext cx="7134579" cy="7368593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2015" t="0" r="-1201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BF6F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040" y="1710692"/>
            <a:ext cx="9417822" cy="718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Os audios saíram do domínio do tempo para o domínio da frequência (STFT). 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Foram transformados para a visualização da magnitude (espectrograma)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os dados foram processados para comprimir as maiores magnitudes e destacar detalhes em magnitudes menores (Transformação logarítmica)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A magnitude logarítmica é normalizada para o intervalo [0, 1]. (Normalização)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Transformados em imagem, perdendo a dimensionalidade do rgb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05620"/>
            <a:ext cx="128938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Pré-processamento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60240"/>
            <a:ext cx="16230600" cy="50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9928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Convolutional Neural Network (CNN)</a:t>
            </a:r>
          </a:p>
          <a:p>
            <a:pPr marL="769928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Camada convolucional bidimensional (Conv2d)</a:t>
            </a:r>
          </a:p>
          <a:p>
            <a:pPr marL="769928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Inicialização do kernel é realizada seguindo a heurística proposta por He et al. (Inicialização de He)</a:t>
            </a:r>
          </a:p>
          <a:p>
            <a:pPr marL="769928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 tamanho de kernel de (1, 11)</a:t>
            </a:r>
          </a:p>
          <a:p>
            <a:pPr marL="769928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A ativação ReLU é incorporada ao modelo, conferindo-lhe não linearidade e o habilitando a aprender padrões complexos durante o processo de treinamento.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09400" y="7664738"/>
            <a:ext cx="12869200" cy="1924715"/>
          </a:xfrm>
          <a:custGeom>
            <a:avLst/>
            <a:gdLst/>
            <a:ahLst/>
            <a:cxnLst/>
            <a:rect r="r" b="b" t="t" l="l"/>
            <a:pathLst>
              <a:path h="1924715" w="12869200">
                <a:moveTo>
                  <a:pt x="0" y="0"/>
                </a:moveTo>
                <a:lnTo>
                  <a:pt x="12869200" y="0"/>
                </a:lnTo>
                <a:lnTo>
                  <a:pt x="12869200" y="1924715"/>
                </a:lnTo>
                <a:lnTo>
                  <a:pt x="0" y="192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63" r="0" b="-1166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988" y="159703"/>
            <a:ext cx="138305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Arquitetura do modelo</a:t>
            </a:r>
          </a:p>
        </p:txBody>
      </p:sp>
      <p:sp>
        <p:nvSpPr>
          <p:cNvPr name="AutoShape 6" id="6"/>
          <p:cNvSpPr/>
          <p:nvPr/>
        </p:nvSpPr>
        <p:spPr>
          <a:xfrm>
            <a:off x="2709400" y="7645688"/>
            <a:ext cx="12490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2478" y="0"/>
            <a:ext cx="4315522" cy="10287000"/>
          </a:xfrm>
          <a:custGeom>
            <a:avLst/>
            <a:gdLst/>
            <a:ahLst/>
            <a:cxnLst/>
            <a:rect r="r" b="b" t="t" l="l"/>
            <a:pathLst>
              <a:path h="10287000" w="4315522">
                <a:moveTo>
                  <a:pt x="0" y="0"/>
                </a:moveTo>
                <a:lnTo>
                  <a:pt x="4315522" y="0"/>
                </a:lnTo>
                <a:lnTo>
                  <a:pt x="4315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155" y="159703"/>
            <a:ext cx="81290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Treinamento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9906"/>
            <a:ext cx="9655630" cy="625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9927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O otimizador Adam é utilizado para ajustar os pesos da rede durante o treinamento.</a:t>
            </a:r>
          </a:p>
          <a:p>
            <a:pPr marL="769927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A taxa de aprendizado é configurada inicialmente como 1.0</a:t>
            </a:r>
          </a:p>
          <a:p>
            <a:pPr marL="769927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A função de perda para a faixa principal olha diretamente para a imagem.</a:t>
            </a:r>
          </a:p>
          <a:p>
            <a:pPr marL="769927" indent="-384964" lvl="1">
              <a:lnSpc>
                <a:spcPts val="4992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Open Sans"/>
              </a:rPr>
              <a:t>A função de perda para a faixa de estilo olha diretamente para a imagem mas é multiplicada por 0.001.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5310" y="2697423"/>
            <a:ext cx="14917380" cy="2610948"/>
            <a:chOff x="0" y="0"/>
            <a:chExt cx="3928857" cy="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857" cy="687657"/>
            </a:xfrm>
            <a:custGeom>
              <a:avLst/>
              <a:gdLst/>
              <a:ahLst/>
              <a:cxnLst/>
              <a:rect r="r" b="b" t="t" l="l"/>
              <a:pathLst>
                <a:path h="687657" w="3928857">
                  <a:moveTo>
                    <a:pt x="0" y="0"/>
                  </a:moveTo>
                  <a:lnTo>
                    <a:pt x="3928857" y="0"/>
                  </a:lnTo>
                  <a:lnTo>
                    <a:pt x="3928857" y="687657"/>
                  </a:lnTo>
                  <a:lnTo>
                    <a:pt x="0" y="6876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28857" cy="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27175" y="2951721"/>
            <a:ext cx="2803136" cy="2102352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261458" y="2951721"/>
            <a:ext cx="2803136" cy="2102352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56377" y="2951721"/>
            <a:ext cx="2803136" cy="2102352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85310" y="6537097"/>
            <a:ext cx="14917380" cy="2610948"/>
            <a:chOff x="0" y="0"/>
            <a:chExt cx="3928857" cy="6876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8857" cy="687657"/>
            </a:xfrm>
            <a:custGeom>
              <a:avLst/>
              <a:gdLst/>
              <a:ahLst/>
              <a:cxnLst/>
              <a:rect r="r" b="b" t="t" l="l"/>
              <a:pathLst>
                <a:path h="687657" w="3928857">
                  <a:moveTo>
                    <a:pt x="0" y="0"/>
                  </a:moveTo>
                  <a:lnTo>
                    <a:pt x="3928857" y="0"/>
                  </a:lnTo>
                  <a:lnTo>
                    <a:pt x="3928857" y="687657"/>
                  </a:lnTo>
                  <a:lnTo>
                    <a:pt x="0" y="6876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928857" cy="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69384" y="6953793"/>
            <a:ext cx="2395210" cy="1796408"/>
          </a:xfrm>
          <a:prstGeom prst="rect">
            <a:avLst/>
          </a:prstGeom>
        </p:spPr>
      </p:pic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5795" y="6848962"/>
            <a:ext cx="2649622" cy="1987217"/>
          </a:xfrm>
          <a:prstGeom prst="rect">
            <a:avLst/>
          </a:prstGeom>
        </p:spPr>
      </p:pic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48326" y="6710356"/>
            <a:ext cx="3019238" cy="226442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0" y="8720456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3494" y="159703"/>
            <a:ext cx="681422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Resultados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9850" y="3143327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76991" y="3143327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=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3530" y="1630997"/>
            <a:ext cx="129294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Moldovian Trumpet,Schubert Serenade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09850" y="6983000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+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76991" y="6983000"/>
            <a:ext cx="6669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=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5310" y="5394097"/>
            <a:ext cx="129294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USA Anthem,Imperial March Starwars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1643"/>
            <a:ext cx="18288000" cy="10450286"/>
          </a:xfrm>
          <a:custGeom>
            <a:avLst/>
            <a:gdLst/>
            <a:ahLst/>
            <a:cxnLst/>
            <a:rect r="r" b="b" t="t" l="l"/>
            <a:pathLst>
              <a:path h="10450286" w="18288000">
                <a:moveTo>
                  <a:pt x="0" y="0"/>
                </a:moveTo>
                <a:lnTo>
                  <a:pt x="18288000" y="0"/>
                </a:lnTo>
                <a:lnTo>
                  <a:pt x="18288000" y="10450286"/>
                </a:lnTo>
                <a:lnTo>
                  <a:pt x="0" y="104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DAF61qKEmPQ</dc:identifier>
  <dcterms:modified xsi:type="dcterms:W3CDTF">2011-08-01T06:04:30Z</dcterms:modified>
  <cp:revision>1</cp:revision>
  <dc:title>Apresentação de Slides Corporativo Preto e Branco</dc:title>
</cp:coreProperties>
</file>